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11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61" r:id="rId6"/>
    <p:sldId id="264" r:id="rId7"/>
    <p:sldId id="267" r:id="rId8"/>
    <p:sldId id="262" r:id="rId9"/>
    <p:sldId id="270" r:id="rId10"/>
    <p:sldId id="265" r:id="rId11"/>
    <p:sldId id="269" r:id="rId12"/>
    <p:sldId id="271" r:id="rId13"/>
    <p:sldId id="272" r:id="rId14"/>
    <p:sldId id="273" r:id="rId15"/>
    <p:sldId id="268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94"/>
  </p:normalViewPr>
  <p:slideViewPr>
    <p:cSldViewPr snapToGrid="0" snapToObjects="1">
      <p:cViewPr varScale="1">
        <p:scale>
          <a:sx n="67" d="100"/>
          <a:sy n="67" d="100"/>
        </p:scale>
        <p:origin x="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51DDD-509A-EE46-A0C4-5A1F1AC0268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7AF2A-5164-3749-B167-080890AB2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7E8ED3-AB41-F84D-A8AD-7E60B44C9D9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1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A5D1-3134-E14D-8B7F-CD6E3803BB1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1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712C96A-2FDF-7B4A-BCF8-A3CE17E1F304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0DEA3F-F1DE-6C47-B297-35404FC962F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583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550C8FD-8B8F-D648-AD23-117FDA7FED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4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C2AE-783F-FD4F-BB69-E8E8420F32C1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95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5E6F-ED5C-9B43-9933-8F5F68C32F7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4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2F8E-F27A-314C-98FB-53CDC7C67EA4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63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3173E5-CC82-1F41-95A4-033DA4170B6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A162-5D08-8A47-9495-CE892FA3E8C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8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71C29D-8241-E041-90D5-8B9B6104F1A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6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50B3-33C7-9746-A5D3-69760B6609C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1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DC55-4637-3F49-8F2B-618748D5DE2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4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D988-74EC-3F41-A0A3-AA99EC9D2494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9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7C6F-BD68-6F45-A8F3-50C7207802F4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8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5FA6-4A6E-A24F-AA8E-B3E189C0DDC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5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A7F9-B90E-D44A-845F-91B4DC6FC46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000">
              <a:schemeClr val="bg1">
                <a:lumMod val="95000"/>
              </a:schemeClr>
            </a:gs>
            <a:gs pos="88000">
              <a:schemeClr val="bg1">
                <a:lumMod val="95000"/>
              </a:schemeClr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DBFC-7DD5-864D-803B-8EF896301FF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eavibes.com/compare-results/?place1=Quincy%2C%20MA&amp;place2=Boston%2C%20MA#cr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kaggle.com/AnalyzeBoston/crimes-in-bost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8E664EA-6830-A94D-B75C-2A8705230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26B2E-8064-7B40-BB43-E6041C20D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8034" y="773709"/>
            <a:ext cx="7073041" cy="1303699"/>
          </a:xfrm>
        </p:spPr>
        <p:txBody>
          <a:bodyPr>
            <a:normAutofit/>
          </a:bodyPr>
          <a:lstStyle/>
          <a:p>
            <a:r>
              <a:rPr lang="en-US" b="1" dirty="0"/>
              <a:t>Boston crimes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454D-FD76-8246-BE91-79E565234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034" y="3429000"/>
            <a:ext cx="5905147" cy="1854196"/>
          </a:xfrm>
        </p:spPr>
        <p:txBody>
          <a:bodyPr>
            <a:noAutofit/>
          </a:bodyPr>
          <a:lstStyle/>
          <a:p>
            <a:r>
              <a:rPr lang="en-US" sz="1800" b="1" dirty="0"/>
              <a:t>ALY6040</a:t>
            </a:r>
            <a:r>
              <a:rPr lang="en-US" sz="1800" dirty="0"/>
              <a:t> 90650 - Data Mining Applications</a:t>
            </a:r>
          </a:p>
          <a:p>
            <a:r>
              <a:rPr lang="en-US" sz="1800" dirty="0"/>
              <a:t>Professor: Amin Karimpour</a:t>
            </a:r>
          </a:p>
          <a:p>
            <a:r>
              <a:rPr lang="en-US" sz="1800" dirty="0"/>
              <a:t>Date:  08/14/2019</a:t>
            </a:r>
          </a:p>
          <a:p>
            <a:r>
              <a:rPr lang="en-US" sz="1800" b="1" dirty="0"/>
              <a:t>Northeastern University</a:t>
            </a:r>
          </a:p>
        </p:txBody>
      </p:sp>
      <p:pic>
        <p:nvPicPr>
          <p:cNvPr id="22" name="Graphic 21" descr="Police">
            <a:extLst>
              <a:ext uri="{FF2B5EF4-FFF2-40B4-BE49-F238E27FC236}">
                <a16:creationId xmlns:a16="http://schemas.microsoft.com/office/drawing/2014/main" id="{2FD9F4CA-9FC2-49BC-8925-72004AFB0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0" y="1425559"/>
            <a:ext cx="3154408" cy="31544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E90A8D-22A3-404E-ACB5-D854C2BC165B}"/>
              </a:ext>
            </a:extLst>
          </p:cNvPr>
          <p:cNvSpPr/>
          <p:nvPr/>
        </p:nvSpPr>
        <p:spPr>
          <a:xfrm>
            <a:off x="8722236" y="3342248"/>
            <a:ext cx="2899395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Group Alpha:</a:t>
            </a:r>
          </a:p>
          <a:p>
            <a:pPr lvl="1" algn="r">
              <a:lnSpc>
                <a:spcPct val="150000"/>
              </a:lnSpc>
            </a:pPr>
            <a:r>
              <a:rPr lang="en-US" dirty="0"/>
              <a:t>Thi Thai Ngan Le</a:t>
            </a:r>
          </a:p>
          <a:p>
            <a:pPr lvl="1" algn="r">
              <a:lnSpc>
                <a:spcPct val="150000"/>
              </a:lnSpc>
            </a:pPr>
            <a:r>
              <a:rPr lang="en-US" dirty="0"/>
              <a:t>Maryam Heidari </a:t>
            </a:r>
          </a:p>
          <a:p>
            <a:pPr lvl="1" algn="r">
              <a:lnSpc>
                <a:spcPct val="150000"/>
              </a:lnSpc>
            </a:pPr>
            <a:r>
              <a:rPr lang="en-US" dirty="0"/>
              <a:t>Findlee Odili-Obi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1AC45-BC68-E945-A6F3-CD3A8503E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943" r="6807" b="32084"/>
          <a:stretch/>
        </p:blipFill>
        <p:spPr bwMode="auto">
          <a:xfrm>
            <a:off x="10701383" y="5457746"/>
            <a:ext cx="1242968" cy="12269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12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4646"/>
            <a:ext cx="6955325" cy="50337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CLUSTERING – </a:t>
            </a:r>
            <a:r>
              <a:rPr lang="en-US" dirty="0"/>
              <a:t>using</a:t>
            </a:r>
            <a:r>
              <a:rPr lang="en-US" b="1" dirty="0"/>
              <a:t> </a:t>
            </a:r>
            <a:r>
              <a:rPr lang="en-US" b="1" i="1" dirty="0"/>
              <a:t>klaR</a:t>
            </a:r>
            <a:r>
              <a:rPr lang="en-US" b="1" dirty="0"/>
              <a:t> </a:t>
            </a:r>
            <a:r>
              <a:rPr lang="en-US" dirty="0"/>
              <a:t>package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Time of crime: HOURS, DAYS OF WEEK, MONTHS, YEARS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Type Of Crime: </a:t>
            </a:r>
            <a:r>
              <a:rPr lang="en-US" sz="1800" i="1" dirty="0"/>
              <a:t>OFFENSE_CODE_GROUP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Location: DISTRICT OF CRIME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5528650" y="199196"/>
            <a:ext cx="577837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CLUSTERING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0918E-BC26-0C41-911B-0204FFC9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A255B-B6E1-8848-85FF-5142F1BF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63" y="4208458"/>
            <a:ext cx="5315337" cy="1711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5BFCB-BFA4-B64B-8B9F-22BBA9DB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07" y="4422387"/>
            <a:ext cx="3770312" cy="14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4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4327558" y="164580"/>
            <a:ext cx="694325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Methods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1EC73-5923-024F-A56A-C8EC6EF8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3F118-EA8C-E74A-BAD8-CB340205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32" y="1341728"/>
            <a:ext cx="9424657" cy="49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CD66-6CBC-004E-A08E-502E6F34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76" y="1463096"/>
            <a:ext cx="4610478" cy="1141190"/>
          </a:xfrm>
        </p:spPr>
        <p:txBody>
          <a:bodyPr>
            <a:normAutofit/>
          </a:bodyPr>
          <a:lstStyle/>
          <a:p>
            <a:r>
              <a:rPr lang="en-US" sz="1800" dirty="0"/>
              <a:t>Time Series for Crime based on year</a:t>
            </a:r>
          </a:p>
          <a:p>
            <a:r>
              <a:rPr lang="en-US" sz="1800" dirty="0"/>
              <a:t>Every year has a seasonal effect at the 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01B7-BB26-DB40-8EB0-C9B4EB7A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D23AD-88C9-3B40-A452-9011AA69A4E4}"/>
              </a:ext>
            </a:extLst>
          </p:cNvPr>
          <p:cNvSpPr txBox="1">
            <a:spLocks/>
          </p:cNvSpPr>
          <p:nvPr/>
        </p:nvSpPr>
        <p:spPr>
          <a:xfrm>
            <a:off x="5528650" y="199196"/>
            <a:ext cx="577837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Time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0F5DE-6A5E-8F49-B749-DE2FA284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76" y="2666680"/>
            <a:ext cx="4450846" cy="354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21661-E9C1-8943-81A3-EE0FF5C4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46" y="2033691"/>
            <a:ext cx="4717678" cy="41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CD66-6CBC-004E-A08E-502E6F34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896" y="1611028"/>
            <a:ext cx="8862589" cy="7264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We deleted the seasonal effect to have a Deseasonal time series;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01B7-BB26-DB40-8EB0-C9B4EB7A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D23AD-88C9-3B40-A452-9011AA69A4E4}"/>
              </a:ext>
            </a:extLst>
          </p:cNvPr>
          <p:cNvSpPr txBox="1">
            <a:spLocks/>
          </p:cNvSpPr>
          <p:nvPr/>
        </p:nvSpPr>
        <p:spPr>
          <a:xfrm>
            <a:off x="5528650" y="199196"/>
            <a:ext cx="577837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Time series (</a:t>
            </a:r>
            <a:r>
              <a:rPr lang="en-US" b="1" dirty="0" err="1"/>
              <a:t>CONt’d</a:t>
            </a:r>
            <a:r>
              <a:rPr lang="en-US" b="1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DF8DA-7A58-AA42-B0EA-CA8E0FCB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1" y="2056863"/>
            <a:ext cx="5297517" cy="41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F847-1C50-BF4F-A8EC-0D6DD9C6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10" y="1775752"/>
            <a:ext cx="4743263" cy="1027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ARIMA function, we found parameters for forecasting crime trend in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1781-942E-3D4B-B1D1-78348797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8762DA-65A3-864C-A9FE-1A546FADE81B}"/>
              </a:ext>
            </a:extLst>
          </p:cNvPr>
          <p:cNvSpPr txBox="1">
            <a:spLocks/>
          </p:cNvSpPr>
          <p:nvPr/>
        </p:nvSpPr>
        <p:spPr>
          <a:xfrm>
            <a:off x="5528650" y="199196"/>
            <a:ext cx="577837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Time series (</a:t>
            </a:r>
            <a:r>
              <a:rPr lang="en-US" b="1" dirty="0" err="1"/>
              <a:t>CONt’d</a:t>
            </a:r>
            <a:r>
              <a:rPr lang="en-US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DD258-3685-9443-B44C-EC8AE6AD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42" y="3429000"/>
            <a:ext cx="42926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08E77-26CC-D94C-842C-1E0F3080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416937"/>
            <a:ext cx="5041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7608"/>
            <a:ext cx="10820400" cy="4924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Based on our analysis;</a:t>
            </a:r>
          </a:p>
          <a:p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Locations or districts prone to more crimes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Levels of crimes based on the offense_codes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Number of crimes increase by time – 2020 to 2022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Can be useful to both civilians and the police.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4327558" y="164580"/>
            <a:ext cx="694325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 &amp;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1EC73-5923-024F-A56A-C8EC6EF8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2142F-4284-0347-8A9B-C2834D49178E}"/>
              </a:ext>
            </a:extLst>
          </p:cNvPr>
          <p:cNvSpPr txBox="1"/>
          <p:nvPr/>
        </p:nvSpPr>
        <p:spPr>
          <a:xfrm>
            <a:off x="8392562" y="2203723"/>
            <a:ext cx="3096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Thanks!!!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48706-AE19-3C45-8819-403F1E7E32ED}"/>
              </a:ext>
            </a:extLst>
          </p:cNvPr>
          <p:cNvSpPr txBox="1"/>
          <p:nvPr/>
        </p:nvSpPr>
        <p:spPr>
          <a:xfrm>
            <a:off x="8057584" y="3512911"/>
            <a:ext cx="3431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Q</a:t>
            </a:r>
            <a:r>
              <a:rPr lang="en-US" sz="6600" b="1" dirty="0"/>
              <a:t>&amp;</a:t>
            </a:r>
            <a:r>
              <a:rPr lang="en-US" sz="9600" b="1" dirty="0">
                <a:solidFill>
                  <a:srgbClr val="FF0000"/>
                </a:solidFill>
              </a:rPr>
              <a:t>A?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C7E458-12F4-F247-9A5F-9C6A839B873A}"/>
              </a:ext>
            </a:extLst>
          </p:cNvPr>
          <p:cNvCxnSpPr/>
          <p:nvPr/>
        </p:nvCxnSpPr>
        <p:spPr>
          <a:xfrm>
            <a:off x="7134131" y="1341842"/>
            <a:ext cx="0" cy="4624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1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4646"/>
            <a:ext cx="10820400" cy="4924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City Comparison Results. (2019). Retrieved 13 August 2019, from </a:t>
            </a:r>
            <a:r>
              <a:rPr lang="en-US" sz="1800" dirty="0">
                <a:hlinkClick r:id="rId3"/>
              </a:rPr>
              <a:t>https://www.areavibes.com/compare-results/?place1=Quincy%2C%20MA&amp;place2=Boston%2C%20MA#cri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Crimes in Boston. (2019). Retrieved 10 August 2019, from </a:t>
            </a:r>
            <a:r>
              <a:rPr lang="en-US" sz="1800" dirty="0">
                <a:hlinkClick r:id="rId4"/>
              </a:rPr>
              <a:t>https://www.kaggle.com/AnalyzeBoston/crimes-in-boston/</a:t>
            </a:r>
            <a:r>
              <a:rPr lang="en-US" sz="1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6787081" y="173328"/>
            <a:ext cx="453503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References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9270C6F-B472-4B4B-9F2E-BCCB59286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943" r="6807" b="32084"/>
          <a:stretch/>
        </p:blipFill>
        <p:spPr bwMode="auto">
          <a:xfrm>
            <a:off x="10701383" y="5457746"/>
            <a:ext cx="1242968" cy="12269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F1DD2-EE85-FB41-8987-AC4B8CDC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3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7485"/>
            <a:ext cx="4535033" cy="50507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Introduction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Dataset Information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Methods Used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Analysis Questions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Data Analysis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EDA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Clustering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Time Series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Conclusion &amp; Summary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References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6971168" y="164580"/>
            <a:ext cx="434566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68CE-744B-D94F-A62E-5CABE698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32" y="1892174"/>
            <a:ext cx="5111262" cy="3817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Crime rates in Boston spikes every hour.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Multiple crimes in multiple locations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Crimes range from man slaughter, to auto theft, to burglary etc.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Many residents tend to move to other cities or states.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6826312" y="182687"/>
            <a:ext cx="453503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5A322-3D28-1441-B8D1-DAF96857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2326E-CD9F-3742-96E1-D5C42FB6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0" y="1714206"/>
            <a:ext cx="6334218" cy="39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6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557" y="1622178"/>
            <a:ext cx="5760634" cy="3163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Analysis Question:</a:t>
            </a:r>
          </a:p>
          <a:p>
            <a:r>
              <a:rPr lang="en-US" sz="2000" dirty="0"/>
              <a:t>What locations are prone to more crimes?</a:t>
            </a:r>
          </a:p>
          <a:p>
            <a:r>
              <a:rPr lang="en-US" sz="2000" dirty="0"/>
              <a:t>What are the level of crimes?</a:t>
            </a:r>
          </a:p>
          <a:p>
            <a:r>
              <a:rPr lang="en-US" sz="2000" dirty="0"/>
              <a:t>Does the frequency change over time?</a:t>
            </a:r>
          </a:p>
          <a:p>
            <a:r>
              <a:rPr lang="en-US" sz="2000" dirty="0"/>
              <a:t>What is the trend for the next coming years?</a:t>
            </a:r>
          </a:p>
          <a:p>
            <a:r>
              <a:rPr lang="en-US" sz="2000" dirty="0"/>
              <a:t>How can the results be applied?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68CE-744B-D94F-A62E-5CABE698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01807F-3654-A644-809B-ACC7BDEE37DC}"/>
              </a:ext>
            </a:extLst>
          </p:cNvPr>
          <p:cNvSpPr txBox="1">
            <a:spLocks/>
          </p:cNvSpPr>
          <p:nvPr/>
        </p:nvSpPr>
        <p:spPr>
          <a:xfrm>
            <a:off x="579809" y="4508110"/>
            <a:ext cx="4412682" cy="1595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Methods Used</a:t>
            </a:r>
          </a:p>
          <a:p>
            <a:r>
              <a:rPr lang="en-US" sz="1800" dirty="0"/>
              <a:t>EDA using R-Shining analysis tool</a:t>
            </a:r>
          </a:p>
          <a:p>
            <a:r>
              <a:rPr lang="en-US" sz="1800" dirty="0"/>
              <a:t>Clustering</a:t>
            </a:r>
          </a:p>
          <a:p>
            <a:r>
              <a:rPr lang="en-US" sz="1800" dirty="0"/>
              <a:t>Time series</a:t>
            </a:r>
          </a:p>
          <a:p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39899-4D47-1D40-A773-8173C1CB0685}"/>
              </a:ext>
            </a:extLst>
          </p:cNvPr>
          <p:cNvSpPr txBox="1">
            <a:spLocks/>
          </p:cNvSpPr>
          <p:nvPr/>
        </p:nvSpPr>
        <p:spPr>
          <a:xfrm>
            <a:off x="579809" y="2038122"/>
            <a:ext cx="4936402" cy="205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319,073 obs, 17 variables</a:t>
            </a:r>
          </a:p>
          <a:p>
            <a:r>
              <a:rPr lang="en-US" sz="1800" dirty="0"/>
              <a:t>We subset dataset to select important variables</a:t>
            </a:r>
          </a:p>
          <a:p>
            <a:r>
              <a:rPr lang="en-US" sz="1800" dirty="0"/>
              <a:t>No missing data</a:t>
            </a:r>
          </a:p>
          <a:p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E86CA5-AB38-5E4D-89A7-E0F495C7AEC2}"/>
              </a:ext>
            </a:extLst>
          </p:cNvPr>
          <p:cNvSpPr txBox="1">
            <a:spLocks/>
          </p:cNvSpPr>
          <p:nvPr/>
        </p:nvSpPr>
        <p:spPr>
          <a:xfrm>
            <a:off x="579809" y="1622178"/>
            <a:ext cx="3297725" cy="47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Dataset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D57865-490C-5242-9FE9-07E3A27373DC}"/>
              </a:ext>
            </a:extLst>
          </p:cNvPr>
          <p:cNvSpPr txBox="1">
            <a:spLocks/>
          </p:cNvSpPr>
          <p:nvPr/>
        </p:nvSpPr>
        <p:spPr>
          <a:xfrm>
            <a:off x="6808206" y="218901"/>
            <a:ext cx="453503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introduction</a:t>
            </a:r>
          </a:p>
        </p:txBody>
      </p:sp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3C2D829B-42E3-CB43-A3B1-2FDDEF7C5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4866" y="4309116"/>
            <a:ext cx="2436519" cy="24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4572001" y="199196"/>
            <a:ext cx="673502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0918E-BC26-0C41-911B-0204FFC9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6B179-4DCF-7546-86DA-6F3ABCD8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41" y="1255500"/>
            <a:ext cx="6034381" cy="2664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9DCC8-551E-644F-841E-84795A8C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41" y="4025103"/>
            <a:ext cx="6034381" cy="230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406CC-EAEF-1546-B80C-416701BE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" y="3429000"/>
            <a:ext cx="2732324" cy="676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06993-1A83-4146-8200-80A35A3F1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98" y="5292719"/>
            <a:ext cx="2732323" cy="101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09078-4244-A144-99D5-7F04BF63B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98" y="4821691"/>
            <a:ext cx="1778000" cy="3048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8A9DC7D-8F5B-9449-A0E0-FA21495037E7}"/>
              </a:ext>
            </a:extLst>
          </p:cNvPr>
          <p:cNvSpPr txBox="1">
            <a:spLocks/>
          </p:cNvSpPr>
          <p:nvPr/>
        </p:nvSpPr>
        <p:spPr>
          <a:xfrm>
            <a:off x="637148" y="1359628"/>
            <a:ext cx="3297725" cy="47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 Cleaning - EDA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22E0A9-9D42-D548-A4F1-7DFCA93F1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49" y="1793958"/>
            <a:ext cx="4912626" cy="1293028"/>
          </a:xfrm>
        </p:spPr>
        <p:txBody>
          <a:bodyPr/>
          <a:lstStyle/>
          <a:p>
            <a:r>
              <a:rPr lang="en-US" sz="1800" dirty="0"/>
              <a:t>7 Variables out of 17: OFFENSE_CODE_GROUP, DISTRICT, YEAR, MONTH, DAY_OF WEEK, HOUR, UCR_PART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EE2006-7180-B843-82DF-E1F535D902FA}"/>
              </a:ext>
            </a:extLst>
          </p:cNvPr>
          <p:cNvSpPr txBox="1">
            <a:spLocks/>
          </p:cNvSpPr>
          <p:nvPr/>
        </p:nvSpPr>
        <p:spPr>
          <a:xfrm>
            <a:off x="637132" y="3004929"/>
            <a:ext cx="3297725" cy="47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Missing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935B91C-9414-7B46-B28A-F9115970D3FB}"/>
              </a:ext>
            </a:extLst>
          </p:cNvPr>
          <p:cNvSpPr txBox="1">
            <a:spLocks/>
          </p:cNvSpPr>
          <p:nvPr/>
        </p:nvSpPr>
        <p:spPr>
          <a:xfrm>
            <a:off x="637131" y="4347081"/>
            <a:ext cx="3297725" cy="47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79941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147A-B098-5844-A10B-9B7B0284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4647"/>
            <a:ext cx="5887016" cy="21999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Exploratory Data Analysis – UCR_PARTs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UCR_PART was Separated in 4 parts</a:t>
            </a:r>
          </a:p>
          <a:p>
            <a:pPr lvl="1"/>
            <a:r>
              <a:rPr lang="en-US" sz="1800" dirty="0"/>
              <a:t>Part 1 – Highly Serious Crimes</a:t>
            </a:r>
          </a:p>
          <a:p>
            <a:pPr lvl="1"/>
            <a:r>
              <a:rPr lang="en-US" sz="1800" dirty="0"/>
              <a:t>Part 2 – Serious Crimes</a:t>
            </a:r>
          </a:p>
          <a:p>
            <a:pPr lvl="1"/>
            <a:r>
              <a:rPr lang="en-US" sz="1800" dirty="0"/>
              <a:t>Part 3 – Less Serious Crimes</a:t>
            </a:r>
          </a:p>
          <a:p>
            <a:pPr lvl="1"/>
            <a:r>
              <a:rPr lang="en-US" sz="1800" dirty="0"/>
              <a:t>Part 4 – Other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9388444" y="199196"/>
            <a:ext cx="191858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0918E-BC26-0C41-911B-0204FFC9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E8FAD-2099-5345-8E40-07883CF4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98" y="1251470"/>
            <a:ext cx="4954006" cy="3570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9B62D-EE93-204D-AE18-D2536795E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3" y="3308222"/>
            <a:ext cx="4499573" cy="32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6771992" y="199196"/>
            <a:ext cx="453503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EDA (CONT’D)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0918E-BC26-0C41-911B-0204FFC9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8A656-19D8-C64F-B5A5-1C5FCED3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90" y="2023290"/>
            <a:ext cx="5092698" cy="367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6E364-30DD-534E-90A0-9FD5A9DA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1" y="2023291"/>
            <a:ext cx="5092700" cy="3670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39B5E4-BB63-144B-A922-836CB0875F02}"/>
              </a:ext>
            </a:extLst>
          </p:cNvPr>
          <p:cNvSpPr/>
          <p:nvPr/>
        </p:nvSpPr>
        <p:spPr>
          <a:xfrm>
            <a:off x="683411" y="1384327"/>
            <a:ext cx="4469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Exploratory Data Analysis – UCR_PARTs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348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6F0DB-4D0D-6B4B-8DBB-F120BA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l="3094" r="3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FB0777-0D1C-884A-A331-87EF7185D956}"/>
              </a:ext>
            </a:extLst>
          </p:cNvPr>
          <p:cNvSpPr txBox="1">
            <a:spLocks/>
          </p:cNvSpPr>
          <p:nvPr/>
        </p:nvSpPr>
        <p:spPr>
          <a:xfrm>
            <a:off x="4327558" y="164580"/>
            <a:ext cx="694325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eda</a:t>
            </a:r>
            <a:r>
              <a:rPr lang="en-US" b="1" dirty="0"/>
              <a:t> CONT’D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1EC73-5923-024F-A56A-C8EC6EF8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E28D0-2666-9543-9644-3816FA61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1484680"/>
            <a:ext cx="3235731" cy="233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F9085-1F0D-7A48-A52D-61CB17C2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96" y="4128895"/>
            <a:ext cx="3369664" cy="2428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60B96-B42F-C947-A4CD-553F5A94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31" y="1457608"/>
            <a:ext cx="3235731" cy="2331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2C8EC-7B00-6445-AD67-294BB6EDB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592" y="4097343"/>
            <a:ext cx="3369664" cy="2428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D64D4-E8DC-DE41-BF87-E82C5758D327}"/>
              </a:ext>
            </a:extLst>
          </p:cNvPr>
          <p:cNvSpPr txBox="1"/>
          <p:nvPr/>
        </p:nvSpPr>
        <p:spPr>
          <a:xfrm>
            <a:off x="1301000" y="1199495"/>
            <a:ext cx="2801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 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0AD4A-DDB8-6443-AE7F-28D9C1DC77EF}"/>
              </a:ext>
            </a:extLst>
          </p:cNvPr>
          <p:cNvSpPr txBox="1"/>
          <p:nvPr/>
        </p:nvSpPr>
        <p:spPr>
          <a:xfrm>
            <a:off x="2584796" y="3846288"/>
            <a:ext cx="2801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 Days of 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1C29C-7220-3742-9398-F65265070BBA}"/>
              </a:ext>
            </a:extLst>
          </p:cNvPr>
          <p:cNvSpPr txBox="1"/>
          <p:nvPr/>
        </p:nvSpPr>
        <p:spPr>
          <a:xfrm>
            <a:off x="6142679" y="1149831"/>
            <a:ext cx="2801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8C3AF-FEF7-6547-9206-DFFF3E83012E}"/>
              </a:ext>
            </a:extLst>
          </p:cNvPr>
          <p:cNvSpPr txBox="1"/>
          <p:nvPr/>
        </p:nvSpPr>
        <p:spPr>
          <a:xfrm>
            <a:off x="7353784" y="3821118"/>
            <a:ext cx="2801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 Years</a:t>
            </a:r>
          </a:p>
        </p:txBody>
      </p:sp>
    </p:spTree>
    <p:extLst>
      <p:ext uri="{BB962C8B-B14F-4D97-AF65-F5344CB8AC3E}">
        <p14:creationId xmlns:p14="http://schemas.microsoft.com/office/powerpoint/2010/main" val="272586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8C10B-3C87-ED4B-A85D-D7E1169E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B6F0BC-883F-9E4D-AA69-3A5C0CA64194}"/>
              </a:ext>
            </a:extLst>
          </p:cNvPr>
          <p:cNvSpPr txBox="1">
            <a:spLocks/>
          </p:cNvSpPr>
          <p:nvPr/>
        </p:nvSpPr>
        <p:spPr>
          <a:xfrm>
            <a:off x="4327558" y="164580"/>
            <a:ext cx="694325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eda</a:t>
            </a:r>
            <a:r>
              <a:rPr lang="en-US" b="1" dirty="0"/>
              <a:t>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045E0-4B3C-FC4B-8115-C009CBC6D74B}"/>
              </a:ext>
            </a:extLst>
          </p:cNvPr>
          <p:cNvSpPr txBox="1"/>
          <p:nvPr/>
        </p:nvSpPr>
        <p:spPr>
          <a:xfrm>
            <a:off x="1122631" y="1346299"/>
            <a:ext cx="302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Crimes By Districts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C3CB3-DC4D-C44B-8827-070E97071E13}"/>
              </a:ext>
            </a:extLst>
          </p:cNvPr>
          <p:cNvSpPr txBox="1"/>
          <p:nvPr/>
        </p:nvSpPr>
        <p:spPr>
          <a:xfrm>
            <a:off x="1122631" y="1973654"/>
            <a:ext cx="5133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A-1 &amp; A-15 Downtown &amp; Charlestown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A-7 East Boston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00"/>
                </a:highlight>
              </a:rPr>
              <a:t>B-2 Roxbury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B-3 Mattapan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C11- Dorchester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C-6 South Boston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D-14 Brighton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D-4 South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E-13 Jamaica Plain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E-18Hyde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E-5 West Roxbury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427AB-803D-4940-A216-03C0DF51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156" y="1546353"/>
            <a:ext cx="5668044" cy="40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546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512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Vapor Trail</vt:lpstr>
      <vt:lpstr>Boston crimes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crimes</dc:title>
  <dc:creator>Odili-Obi, Findlee</dc:creator>
  <cp:lastModifiedBy>Ngân Lê</cp:lastModifiedBy>
  <cp:revision>73</cp:revision>
  <dcterms:created xsi:type="dcterms:W3CDTF">2019-08-14T16:52:05Z</dcterms:created>
  <dcterms:modified xsi:type="dcterms:W3CDTF">2020-08-07T07:47:41Z</dcterms:modified>
</cp:coreProperties>
</file>